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9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23DD9-F51B-446A-953C-E1F7D95E6AC1}" v="1288" dt="2023-03-16T03:32: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726F-2342-0805-50FC-8E49DE6AD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21E38-65CC-212C-922A-A464E357E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61563-8EC7-553A-AC14-222229D1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A256-D0F2-0F71-A0F9-4E0C5103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D49D9-640A-0E60-98C6-EDE0091D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87465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EACA7-3C2A-DC0E-A1B4-4E7FB834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2DD9A-5EEA-5635-8B7D-4C1AAEDD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67F7-915B-3E07-0BF1-8A32DEC9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34B8C-D8F5-09FA-A7E7-B1746A29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1BBBF-59B7-3338-4935-1DA964BBF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15692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F6F49-6B2D-CDAB-3EB2-EF71B88C0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707C-974A-CFC3-F254-CFD417D88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64219-1FFA-4549-98C1-D1F5536C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5F32C-0245-28EA-0A37-7A8B2189D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BEB71-06B3-E1DC-6D9E-FC697B3B7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807579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EBFF-8300-F4A3-D860-6EE316180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8C4FF-A3B6-599E-BCA3-1700A9175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53AEE-5FEA-316C-C6D4-DC485F545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8E081-7FB7-1DC5-B3C3-B7C2EBEB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7A04A-4A4F-DD66-9B7C-26774C93E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61E3C-7C3F-86C2-0914-BAABA133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46248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16378-5F76-F473-D51C-CCBFB0CA3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8F1F3-1165-8189-4B8D-50F1D93FE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3430F-F564-97CB-3369-49030236C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964600-7FCB-915D-9CA0-40EC0AC04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23A69-505F-EC93-EC52-3685BC14DA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BAF5D-56AF-2786-8EF1-12D4AFE96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5B68D-E55F-1452-0595-A351D96C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6881D7-E5F1-D4CC-4195-CF5B478B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68467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0714-1A8D-16B4-990C-A84CC17B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C183EE-230B-F27E-E6D7-F44529F17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F2B07-15BC-AB41-2BDC-084C98C8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790B0-4183-D3A6-0927-E69C6211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8580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A12AC3-62BB-7B04-3BFF-B5AEBE7A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B789C4-360C-2839-7C86-5B62792B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080C8-5E49-5C0B-08E6-5B3AE2A8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109735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5339-2209-5F4C-FB05-291314F4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866C5-0B23-8FAD-637B-D0946B4A5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A63A5-FBFF-3AA9-A604-9AAC1D81B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00D72-9656-4CAE-D211-14D34445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A5E2E-028C-0232-ADD2-15B1C8CD9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9E1AB-AC57-BEC2-DBBA-02FCC273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8558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F7282-AA3E-9C41-3A2C-DD1C5AA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F9A156-CF98-978B-5EF0-58FD976FB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A7BFA-0219-DE7B-BFEE-E652278D6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10200-55E3-CC51-E02F-27BA099D5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A29DF-ED38-D9D3-9CC4-0CD5991F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1527C-B266-FABF-C0AC-BCC52C5B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47738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EAC9-6822-BD0D-4BF0-B5851F3F4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941E3-6EF7-9B85-B3BA-D78B5F596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CCB7F-1454-5C89-4B1D-0ADDAF8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038DF-4C7D-0914-1CE5-761C9FC5A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1B462-9FFF-1A3F-9B33-E5B16E905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279534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EF12D-E757-F557-3C43-A730EC8B24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61D04-3E1E-B7AA-7846-2D5BD456F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57CE-FB94-6960-42C4-B9C5CCEF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A0AF-368F-98F7-A54B-8AA81C4E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FC29A-7E60-7C63-1F6B-718CBEC48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3317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B4E42-DF2D-451E-4671-F4B995358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A5D94-7041-AE2E-6351-F8C3DC4E7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3705-A6E6-1AA8-781E-0A73B6BE4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C33FB-F1E0-7F39-A936-016073FEA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74EA8-0092-A39D-4DD8-B11ADC3E6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73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Manual for Imputation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27AC-0C20-34D1-367C-227CE2CC8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857"/>
            <a:ext cx="10515600" cy="58851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Load raster files into QGIS.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Install imputation plugin from zip file (Refer Installation manual).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CCCDC33-7BB7-CBB1-F758-67E3C4E02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939" y="4654459"/>
            <a:ext cx="4101123" cy="1105080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BB039FB9-768D-9362-A8DC-040E0B999ECD}"/>
              </a:ext>
            </a:extLst>
          </p:cNvPr>
          <p:cNvSpPr/>
          <p:nvPr/>
        </p:nvSpPr>
        <p:spPr>
          <a:xfrm>
            <a:off x="7098323" y="5138614"/>
            <a:ext cx="2637690" cy="332154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2 : Click on the icon</a:t>
            </a:r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A0F8D02-65AF-69D2-A3DD-659F53537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11" y="355599"/>
            <a:ext cx="2016226" cy="3186724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50900918-0DA6-C896-096D-F424951AACC2}"/>
              </a:ext>
            </a:extLst>
          </p:cNvPr>
          <p:cNvSpPr/>
          <p:nvPr/>
        </p:nvSpPr>
        <p:spPr>
          <a:xfrm>
            <a:off x="6956668" y="3103683"/>
            <a:ext cx="2706076" cy="449384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1: Load Raster Files</a:t>
            </a:r>
          </a:p>
        </p:txBody>
      </p:sp>
    </p:spTree>
    <p:extLst>
      <p:ext uri="{BB962C8B-B14F-4D97-AF65-F5344CB8AC3E}">
        <p14:creationId xmlns:p14="http://schemas.microsoft.com/office/powerpoint/2010/main" val="127538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619DCF-0317-ED48-ABA1-8C128C433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4795"/>
            <a:ext cx="10515600" cy="56021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600" b="1" dirty="0">
                <a:cs typeface="Calibri"/>
              </a:rPr>
              <a:t>Creating Missing Pixels for Imputation </a:t>
            </a:r>
            <a:endParaRPr lang="en-US" sz="2600" dirty="0">
              <a:cs typeface="Calibri"/>
            </a:endParaRPr>
          </a:p>
          <a:p>
            <a:pPr marL="0" indent="0">
              <a:buNone/>
            </a:pPr>
            <a:endParaRPr lang="en-US" sz="2400" b="1" dirty="0">
              <a:ea typeface="+mn-lt"/>
              <a:cs typeface="+mn-lt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Imputation GUI appears as below. 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cs typeface="Calibri"/>
              </a:rPr>
              <a:t>Step 3 : Click on Get Layers button. </a:t>
            </a:r>
          </a:p>
          <a:p>
            <a:pPr marL="342900" indent="-342900"/>
            <a:r>
              <a:rPr lang="en-US" sz="2200" dirty="0">
                <a:cs typeface="Calibri"/>
              </a:rPr>
              <a:t>Step 4 : Select layer  from combo box.</a:t>
            </a:r>
          </a:p>
          <a:p>
            <a:pPr marL="342900" indent="-342900"/>
            <a:r>
              <a:rPr lang="en-US" sz="2200" dirty="0">
                <a:cs typeface="Calibri"/>
              </a:rPr>
              <a:t>Step 5 : Enter % of missing pixels.</a:t>
            </a:r>
          </a:p>
          <a:p>
            <a:pPr marL="342900" indent="-342900"/>
            <a:r>
              <a:rPr lang="en-US" sz="2200" dirty="0">
                <a:cs typeface="Calibri"/>
              </a:rPr>
              <a:t>Step 6 : Click browse button, select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output directory and enter output file name.</a:t>
            </a:r>
          </a:p>
          <a:p>
            <a:pPr marL="342900" indent="-342900"/>
            <a:r>
              <a:rPr lang="en-US" sz="2200" dirty="0">
                <a:cs typeface="Calibri"/>
              </a:rPr>
              <a:t>Step 7 : Click on submit button to run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the program.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 </a:t>
            </a:r>
          </a:p>
        </p:txBody>
      </p:sp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B6F324-9CE5-CCAB-73E4-09D30DFAC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313" y="2163761"/>
            <a:ext cx="5935297" cy="3352312"/>
          </a:xfrm>
          <a:prstGeom prst="rect">
            <a:avLst/>
          </a:prstGeom>
        </p:spPr>
      </p:pic>
      <p:sp>
        <p:nvSpPr>
          <p:cNvPr id="8" name="Arrow: Left 7">
            <a:extLst>
              <a:ext uri="{FF2B5EF4-FFF2-40B4-BE49-F238E27FC236}">
                <a16:creationId xmlns:a16="http://schemas.microsoft.com/office/drawing/2014/main" id="{61B4FA3A-CA63-D62D-5D57-FC0EF0CDA977}"/>
              </a:ext>
            </a:extLst>
          </p:cNvPr>
          <p:cNvSpPr/>
          <p:nvPr/>
        </p:nvSpPr>
        <p:spPr>
          <a:xfrm rot="-2760000">
            <a:off x="10618165" y="2437141"/>
            <a:ext cx="996461" cy="400538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 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1A623FED-D33E-6434-CE9E-2DAAD5763BE3}"/>
              </a:ext>
            </a:extLst>
          </p:cNvPr>
          <p:cNvSpPr/>
          <p:nvPr/>
        </p:nvSpPr>
        <p:spPr>
          <a:xfrm rot="18840000">
            <a:off x="8824687" y="2373457"/>
            <a:ext cx="1045307" cy="390769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4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AA6830E3-950F-7CFB-EEFB-31B62A417A9D}"/>
              </a:ext>
            </a:extLst>
          </p:cNvPr>
          <p:cNvSpPr/>
          <p:nvPr/>
        </p:nvSpPr>
        <p:spPr>
          <a:xfrm>
            <a:off x="10324122" y="3502269"/>
            <a:ext cx="986692" cy="341923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5 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5BED8D05-7AB2-8CA3-8A2B-57FE31CDE287}"/>
              </a:ext>
            </a:extLst>
          </p:cNvPr>
          <p:cNvSpPr/>
          <p:nvPr/>
        </p:nvSpPr>
        <p:spPr>
          <a:xfrm>
            <a:off x="11043138" y="4215422"/>
            <a:ext cx="888999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6</a:t>
            </a:r>
            <a:endParaRPr lang="en-US" dirty="0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3CE3190-DCDE-C02D-A995-CD705D25D183}"/>
              </a:ext>
            </a:extLst>
          </p:cNvPr>
          <p:cNvSpPr/>
          <p:nvPr/>
        </p:nvSpPr>
        <p:spPr>
          <a:xfrm>
            <a:off x="8593992" y="4751753"/>
            <a:ext cx="928076" cy="390769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7 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526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619DCF-0317-ED48-ABA1-8C128C433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4795"/>
            <a:ext cx="10515600" cy="560216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>
                <a:cs typeface="Calibri"/>
              </a:rPr>
              <a:t>Predicting Missing Pixels </a:t>
            </a:r>
            <a:endParaRPr lang="en-US" sz="2600" dirty="0">
              <a:cs typeface="Calibri"/>
            </a:endParaRPr>
          </a:p>
          <a:p>
            <a:pPr marL="0" indent="0">
              <a:buNone/>
            </a:pPr>
            <a:endParaRPr lang="en-US" sz="2400" b="1" dirty="0">
              <a:ea typeface="+mn-lt"/>
              <a:cs typeface="+mn-lt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Step 1 : Click on Predict tab.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cs typeface="Calibri"/>
              </a:rPr>
              <a:t>Step 2 : Load missing pixels file into QGIS. </a:t>
            </a:r>
          </a:p>
          <a:p>
            <a:pPr marL="342900" indent="-342900"/>
            <a:r>
              <a:rPr lang="en-US" sz="2200" dirty="0">
                <a:cs typeface="Calibri"/>
              </a:rPr>
              <a:t>Step 3 : Click on Get Layers button. </a:t>
            </a:r>
          </a:p>
          <a:p>
            <a:pPr marL="342900" indent="-342900"/>
            <a:r>
              <a:rPr lang="en-US" sz="2200" dirty="0">
                <a:cs typeface="Calibri"/>
              </a:rPr>
              <a:t>Step 4 : Select layer  from combo box.</a:t>
            </a:r>
          </a:p>
          <a:p>
            <a:pPr marL="342900" indent="-342900"/>
            <a:r>
              <a:rPr lang="en-US" sz="2200" dirty="0">
                <a:cs typeface="Calibri"/>
              </a:rPr>
              <a:t>Step 5 : Click browse button, select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  output directory and enter output file name.</a:t>
            </a:r>
            <a:endParaRPr lang="en-US"/>
          </a:p>
          <a:p>
            <a:pPr marL="342900" indent="-342900"/>
            <a:r>
              <a:rPr lang="en-US" sz="2200" dirty="0">
                <a:cs typeface="Calibri"/>
              </a:rPr>
              <a:t>Step 6: Select Algorithm from combo box and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  enter tensor rank. (Recommended : CMTF)</a:t>
            </a:r>
          </a:p>
          <a:p>
            <a:pPr marL="342900" indent="-342900"/>
            <a:r>
              <a:rPr lang="en-US" sz="2200" dirty="0">
                <a:cs typeface="Calibri"/>
              </a:rPr>
              <a:t>Step 7 : Select speed of Algorithm.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   Fast – less iterations, Slow – more iterations.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   Enter tolerance(default : 0.0001)  </a:t>
            </a:r>
            <a:endParaRPr lang="en-US" dirty="0"/>
          </a:p>
          <a:p>
            <a:pPr marL="342900" indent="-342900"/>
            <a:r>
              <a:rPr lang="en-US" sz="2200" dirty="0">
                <a:cs typeface="Calibri"/>
              </a:rPr>
              <a:t>Step 8 : Click on submit button to run </a:t>
            </a:r>
          </a:p>
          <a:p>
            <a:pPr marL="0" indent="0">
              <a:buNone/>
            </a:pPr>
            <a:r>
              <a:rPr lang="en-US" sz="2200" dirty="0">
                <a:cs typeface="Calibri"/>
              </a:rPr>
              <a:t>    the program.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 </a:t>
            </a:r>
          </a:p>
        </p:txBody>
      </p:sp>
      <p:pic>
        <p:nvPicPr>
          <p:cNvPr id="2" name="Picture 2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81E7D66F-5C71-6900-F397-8CD23C7B0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848" y="1715974"/>
            <a:ext cx="4775200" cy="3919490"/>
          </a:xfrm>
          <a:prstGeom prst="rect">
            <a:avLst/>
          </a:prstGeom>
        </p:spPr>
      </p:pic>
      <p:sp>
        <p:nvSpPr>
          <p:cNvPr id="3" name="Arrow: Left 2">
            <a:extLst>
              <a:ext uri="{FF2B5EF4-FFF2-40B4-BE49-F238E27FC236}">
                <a16:creationId xmlns:a16="http://schemas.microsoft.com/office/drawing/2014/main" id="{6962DD1E-3DC6-207E-328C-4220ACD16D03}"/>
              </a:ext>
            </a:extLst>
          </p:cNvPr>
          <p:cNvSpPr/>
          <p:nvPr/>
        </p:nvSpPr>
        <p:spPr>
          <a:xfrm rot="19620000">
            <a:off x="6439162" y="1467208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 1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2D5F9971-B668-35A4-3E51-029A967D4624}"/>
              </a:ext>
            </a:extLst>
          </p:cNvPr>
          <p:cNvSpPr/>
          <p:nvPr/>
        </p:nvSpPr>
        <p:spPr>
          <a:xfrm rot="19620000">
            <a:off x="8666546" y="1848208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4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569018D0-FBEF-3173-E34B-6595C9289F6C}"/>
              </a:ext>
            </a:extLst>
          </p:cNvPr>
          <p:cNvSpPr/>
          <p:nvPr/>
        </p:nvSpPr>
        <p:spPr>
          <a:xfrm>
            <a:off x="10483622" y="2199900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4E513564-DA6A-1A0B-1FC6-7480E9333AEA}"/>
              </a:ext>
            </a:extLst>
          </p:cNvPr>
          <p:cNvSpPr/>
          <p:nvPr/>
        </p:nvSpPr>
        <p:spPr>
          <a:xfrm>
            <a:off x="10483621" y="2727438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5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FD22ABFF-E898-6BB6-ECB9-01A700E40D7B}"/>
              </a:ext>
            </a:extLst>
          </p:cNvPr>
          <p:cNvSpPr/>
          <p:nvPr/>
        </p:nvSpPr>
        <p:spPr>
          <a:xfrm>
            <a:off x="8295313" y="4857130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8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2477C9A2-0810-EEE6-333D-E75F5D02234B}"/>
              </a:ext>
            </a:extLst>
          </p:cNvPr>
          <p:cNvSpPr/>
          <p:nvPr/>
        </p:nvSpPr>
        <p:spPr>
          <a:xfrm>
            <a:off x="9672774" y="3294053"/>
            <a:ext cx="1142999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6</a:t>
            </a:r>
            <a:endParaRPr lang="en-US" dirty="0">
              <a:cs typeface="Calibri"/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164D5F4D-D722-0856-23C7-D7546BF85290}"/>
              </a:ext>
            </a:extLst>
          </p:cNvPr>
          <p:cNvSpPr/>
          <p:nvPr/>
        </p:nvSpPr>
        <p:spPr>
          <a:xfrm>
            <a:off x="9702082" y="4056052"/>
            <a:ext cx="996460" cy="34192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7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81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619DCF-0317-ED48-ABA1-8C128C433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4795"/>
            <a:ext cx="10515600" cy="560216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>
                <a:cs typeface="Calibri"/>
              </a:rPr>
              <a:t>Evaluation </a:t>
            </a:r>
            <a:endParaRPr lang="en-US" sz="2600" dirty="0">
              <a:cs typeface="Calibri"/>
            </a:endParaRPr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 1 : Click on Evaluate tab.</a:t>
            </a: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 2 : Load imputed file into QGIS. </a:t>
            </a: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 3 : Click on Get Layers button.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     (for ground truth and imputed layer) 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 4 : Select ground truth layer from 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     combo box.</a:t>
            </a: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 5 : Select imputed layer from 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     combo box.</a:t>
            </a:r>
            <a:endParaRPr lang="en-US" dirty="0">
              <a:cs typeface="Calibri" panose="020F0502020204030204"/>
            </a:endParaRPr>
          </a:p>
          <a:p>
            <a:pPr marL="342900" indent="-342900">
              <a:buFont typeface="Arial"/>
            </a:pPr>
            <a:r>
              <a:rPr lang="en-US" sz="2400" dirty="0">
                <a:ea typeface="+mn-lt"/>
                <a:cs typeface="+mn-lt"/>
              </a:rPr>
              <a:t>Step 6 : Click on submit button and the 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     RSE value is displayed.</a:t>
            </a:r>
          </a:p>
          <a:p>
            <a:pPr marL="0" indent="0">
              <a:buNone/>
            </a:pPr>
            <a:endParaRPr lang="en-US" sz="2400" b="1" dirty="0">
              <a:cs typeface="Calibri"/>
            </a:endParaRPr>
          </a:p>
          <a:p>
            <a:pPr marL="0" indent="0">
              <a:buNone/>
            </a:pPr>
            <a:endParaRPr lang="en-US" sz="2200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 </a:t>
            </a:r>
          </a:p>
        </p:txBody>
      </p:sp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CEEC669-FADF-52C9-E9A1-FF7D61D84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961" y="2101364"/>
            <a:ext cx="5400430" cy="3017656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D9A1D2CE-001E-553B-6A69-64D4FC498576}"/>
              </a:ext>
            </a:extLst>
          </p:cNvPr>
          <p:cNvSpPr/>
          <p:nvPr/>
        </p:nvSpPr>
        <p:spPr>
          <a:xfrm rot="-1860000">
            <a:off x="7259530" y="2083476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81085BAE-E2AF-1E25-E097-8D8F3BE2AB93}"/>
              </a:ext>
            </a:extLst>
          </p:cNvPr>
          <p:cNvSpPr/>
          <p:nvPr/>
        </p:nvSpPr>
        <p:spPr>
          <a:xfrm rot="-1860000">
            <a:off x="9027760" y="2571937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BF7DB254-8385-91C2-D9B1-F89623D78178}"/>
              </a:ext>
            </a:extLst>
          </p:cNvPr>
          <p:cNvSpPr/>
          <p:nvPr/>
        </p:nvSpPr>
        <p:spPr>
          <a:xfrm>
            <a:off x="11040221" y="2874782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F3153CA8-641E-8D61-AC73-722188A008D0}"/>
              </a:ext>
            </a:extLst>
          </p:cNvPr>
          <p:cNvSpPr/>
          <p:nvPr/>
        </p:nvSpPr>
        <p:spPr>
          <a:xfrm rot="-1860000">
            <a:off x="9125453" y="3138553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CC428A28-531C-CEFF-9CF7-3548DA6B8BBD}"/>
              </a:ext>
            </a:extLst>
          </p:cNvPr>
          <p:cNvSpPr/>
          <p:nvPr/>
        </p:nvSpPr>
        <p:spPr>
          <a:xfrm>
            <a:off x="11069528" y="3490243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360A141F-A4F6-7E00-933F-9B51E27E489F}"/>
              </a:ext>
            </a:extLst>
          </p:cNvPr>
          <p:cNvSpPr/>
          <p:nvPr/>
        </p:nvSpPr>
        <p:spPr>
          <a:xfrm>
            <a:off x="8656527" y="4408550"/>
            <a:ext cx="869461" cy="361460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6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049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1183039844">
            <a:hlinkClick r:id="" action="ppaction://media"/>
            <a:extLst>
              <a:ext uri="{FF2B5EF4-FFF2-40B4-BE49-F238E27FC236}">
                <a16:creationId xmlns:a16="http://schemas.microsoft.com/office/drawing/2014/main" id="{9D0B8BE3-A7BA-98C1-F8AB-FC4926734F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28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9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01C58-7EA2-5E19-EF40-CB960C55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87DEE-99D1-431B-1E8D-7329EFCBD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36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office theme</vt:lpstr>
      <vt:lpstr>Office Theme</vt:lpstr>
      <vt:lpstr>Manual for Imputation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299</cp:revision>
  <dcterms:created xsi:type="dcterms:W3CDTF">2013-07-15T20:26:40Z</dcterms:created>
  <dcterms:modified xsi:type="dcterms:W3CDTF">2023-03-16T03:32:31Z</dcterms:modified>
</cp:coreProperties>
</file>

<file path=docProps/thumbnail.jpeg>
</file>